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8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t>28/10/2019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t>28/10/2019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t>28/10/2019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t>28/10/2019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t>28/10/2019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t>28/10/2019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t>28/10/2019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t>28/10/2019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t>28/10/2019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t>28/10/2019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t>28/10/2019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F49D355-16BD-4E45-BD9A-5EA878CF7CBD}" type="datetimeFigureOut">
              <a:rPr lang="it-IT" smtClean="0"/>
              <a:t>28/10/2019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63688" y="836712"/>
            <a:ext cx="6696744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it-IT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it-IT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it-IT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ERASMUS +</a:t>
            </a:r>
          </a:p>
          <a:p>
            <a:pPr algn="ctr"/>
            <a:endParaRPr lang="it-IT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PROSPECT</a:t>
            </a:r>
            <a:endParaRPr lang="it-IT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514B03C2-4F20-4B76-BE3B-885A4DE07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650" y="980728"/>
            <a:ext cx="438665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5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51720" y="548680"/>
            <a:ext cx="5256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EU PROJECTS – SCHOOL EDUCATION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CCB7C877-08BC-41BB-8881-3F3BEDD3B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33" y="836712"/>
            <a:ext cx="1973621" cy="220311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259631" y="3501008"/>
            <a:ext cx="4188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err="1">
                <a:solidFill>
                  <a:srgbClr val="252525"/>
                </a:solidFill>
                <a:latin typeface="Arial"/>
              </a:rPr>
              <a:t>Let´s</a:t>
            </a:r>
            <a:r>
              <a:rPr lang="it-IT" sz="3200" b="1" dirty="0">
                <a:solidFill>
                  <a:srgbClr val="252525"/>
                </a:solidFill>
                <a:latin typeface="Arial"/>
              </a:rPr>
              <a:t> </a:t>
            </a:r>
            <a:r>
              <a:rPr lang="it-IT" sz="3200" b="1" dirty="0" err="1">
                <a:solidFill>
                  <a:srgbClr val="252525"/>
                </a:solidFill>
                <a:latin typeface="Arial"/>
              </a:rPr>
              <a:t>enjoy</a:t>
            </a:r>
            <a:r>
              <a:rPr lang="it-IT" sz="3200" b="1" dirty="0">
                <a:solidFill>
                  <a:srgbClr val="252525"/>
                </a:solidFill>
                <a:latin typeface="Arial"/>
              </a:rPr>
              <a:t> the party</a:t>
            </a:r>
            <a:endParaRPr lang="it-IT" sz="3200" b="1" dirty="0"/>
          </a:p>
        </p:txBody>
      </p:sp>
      <p:pic>
        <p:nvPicPr>
          <p:cNvPr id="2050" name="Picture 2" descr="LL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48790"/>
            <a:ext cx="2562225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3491880" y="2276872"/>
            <a:ext cx="5755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252525"/>
                </a:solidFill>
                <a:latin typeface="Arial"/>
              </a:rPr>
              <a:t>Creative Learning in Education United</a:t>
            </a:r>
            <a:endParaRPr lang="it-IT" sz="2400" b="1" dirty="0"/>
          </a:p>
        </p:txBody>
      </p:sp>
      <p:pic>
        <p:nvPicPr>
          <p:cNvPr id="7" name="Imagem 5"/>
          <p:cNvPicPr/>
          <p:nvPr/>
        </p:nvPicPr>
        <p:blipFill>
          <a:blip r:embed="rId4"/>
          <a:stretch/>
        </p:blipFill>
        <p:spPr>
          <a:xfrm>
            <a:off x="6084168" y="4293096"/>
            <a:ext cx="2736304" cy="2232248"/>
          </a:xfrm>
          <a:prstGeom prst="rect">
            <a:avLst/>
          </a:prstGeom>
          <a:ln>
            <a:noFill/>
          </a:ln>
        </p:spPr>
      </p:pic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1991122" y="4291240"/>
            <a:ext cx="1635295" cy="2284907"/>
            <a:chOff x="0" y="-4"/>
            <a:chExt cx="11910" cy="16853"/>
          </a:xfrm>
          <a:solidFill>
            <a:schemeClr val="tx2"/>
          </a:solidFill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4"/>
              <a:ext cx="11910" cy="16853"/>
            </a:xfrm>
            <a:prstGeom prst="rect">
              <a:avLst/>
            </a:prstGeom>
            <a:grpFill/>
            <a:extLst/>
          </p:spPr>
        </p:pic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217" y="15193"/>
              <a:ext cx="11470" cy="1502"/>
              <a:chOff x="217" y="15193"/>
              <a:chExt cx="11470" cy="1502"/>
            </a:xfrm>
            <a:grpFill/>
          </p:grpSpPr>
          <p:sp>
            <p:nvSpPr>
              <p:cNvPr id="25" name="Freeform 8"/>
              <p:cNvSpPr>
                <a:spLocks/>
              </p:cNvSpPr>
              <p:nvPr/>
            </p:nvSpPr>
            <p:spPr bwMode="auto">
              <a:xfrm>
                <a:off x="217" y="15193"/>
                <a:ext cx="11470" cy="1502"/>
              </a:xfrm>
              <a:custGeom>
                <a:avLst/>
                <a:gdLst>
                  <a:gd name="T0" fmla="+- 0 217 217"/>
                  <a:gd name="T1" fmla="*/ T0 w 11470"/>
                  <a:gd name="T2" fmla="+- 0 16695 15193"/>
                  <a:gd name="T3" fmla="*/ 16695 h 1502"/>
                  <a:gd name="T4" fmla="+- 0 11686 217"/>
                  <a:gd name="T5" fmla="*/ T4 w 11470"/>
                  <a:gd name="T6" fmla="+- 0 16695 15193"/>
                  <a:gd name="T7" fmla="*/ 16695 h 1502"/>
                  <a:gd name="T8" fmla="+- 0 11686 217"/>
                  <a:gd name="T9" fmla="*/ T8 w 11470"/>
                  <a:gd name="T10" fmla="+- 0 15193 15193"/>
                  <a:gd name="T11" fmla="*/ 15193 h 1502"/>
                  <a:gd name="T12" fmla="+- 0 217 217"/>
                  <a:gd name="T13" fmla="*/ T12 w 11470"/>
                  <a:gd name="T14" fmla="+- 0 15193 15193"/>
                  <a:gd name="T15" fmla="*/ 15193 h 1502"/>
                  <a:gd name="T16" fmla="+- 0 217 217"/>
                  <a:gd name="T17" fmla="*/ T16 w 11470"/>
                  <a:gd name="T18" fmla="+- 0 16695 15193"/>
                  <a:gd name="T19" fmla="*/ 16695 h 15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470" h="1502">
                    <a:moveTo>
                      <a:pt x="0" y="1502"/>
                    </a:moveTo>
                    <a:lnTo>
                      <a:pt x="11469" y="1502"/>
                    </a:lnTo>
                    <a:lnTo>
                      <a:pt x="11469" y="0"/>
                    </a:lnTo>
                    <a:lnTo>
                      <a:pt x="0" y="0"/>
                    </a:lnTo>
                    <a:lnTo>
                      <a:pt x="0" y="15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12" name="Group 9"/>
            <p:cNvGrpSpPr>
              <a:grpSpLocks/>
            </p:cNvGrpSpPr>
            <p:nvPr/>
          </p:nvGrpSpPr>
          <p:grpSpPr bwMode="auto">
            <a:xfrm>
              <a:off x="7163" y="524"/>
              <a:ext cx="4534" cy="1337"/>
              <a:chOff x="7163" y="524"/>
              <a:chExt cx="4534" cy="1337"/>
            </a:xfrm>
            <a:grpFill/>
          </p:grpSpPr>
          <p:sp>
            <p:nvSpPr>
              <p:cNvPr id="18" name="Freeform 10"/>
              <p:cNvSpPr>
                <a:spLocks/>
              </p:cNvSpPr>
              <p:nvPr/>
            </p:nvSpPr>
            <p:spPr bwMode="auto">
              <a:xfrm>
                <a:off x="7163" y="524"/>
                <a:ext cx="4534" cy="1337"/>
              </a:xfrm>
              <a:custGeom>
                <a:avLst/>
                <a:gdLst>
                  <a:gd name="T0" fmla="+- 0 7163 7163"/>
                  <a:gd name="T1" fmla="*/ T0 w 4534"/>
                  <a:gd name="T2" fmla="+- 0 1860 524"/>
                  <a:gd name="T3" fmla="*/ 1860 h 1337"/>
                  <a:gd name="T4" fmla="+- 0 11696 7163"/>
                  <a:gd name="T5" fmla="*/ T4 w 4534"/>
                  <a:gd name="T6" fmla="+- 0 1860 524"/>
                  <a:gd name="T7" fmla="*/ 1860 h 1337"/>
                  <a:gd name="T8" fmla="+- 0 11696 7163"/>
                  <a:gd name="T9" fmla="*/ T8 w 4534"/>
                  <a:gd name="T10" fmla="+- 0 524 524"/>
                  <a:gd name="T11" fmla="*/ 524 h 1337"/>
                  <a:gd name="T12" fmla="+- 0 7163 7163"/>
                  <a:gd name="T13" fmla="*/ T12 w 4534"/>
                  <a:gd name="T14" fmla="+- 0 524 524"/>
                  <a:gd name="T15" fmla="*/ 524 h 1337"/>
                  <a:gd name="T16" fmla="+- 0 7163 7163"/>
                  <a:gd name="T17" fmla="*/ T16 w 4534"/>
                  <a:gd name="T18" fmla="+- 0 1860 524"/>
                  <a:gd name="T19" fmla="*/ 1860 h 133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534" h="1337">
                    <a:moveTo>
                      <a:pt x="0" y="1336"/>
                    </a:moveTo>
                    <a:lnTo>
                      <a:pt x="4533" y="1336"/>
                    </a:lnTo>
                    <a:lnTo>
                      <a:pt x="4533" y="0"/>
                    </a:lnTo>
                    <a:lnTo>
                      <a:pt x="0" y="0"/>
                    </a:lnTo>
                    <a:lnTo>
                      <a:pt x="0" y="13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pic>
            <p:nvPicPr>
              <p:cNvPr id="19" name="Picture 11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05" y="786"/>
                <a:ext cx="4008" cy="811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20" name="Picture 12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0" y="15543"/>
                <a:ext cx="2627" cy="826"/>
              </a:xfrm>
              <a:prstGeom prst="rect">
                <a:avLst/>
              </a:prstGeom>
              <a:solidFill>
                <a:srgbClr val="FFFFFF"/>
              </a:solidFill>
            </p:spPr>
          </p:pic>
          <p:pic>
            <p:nvPicPr>
              <p:cNvPr id="21" name="Picture 13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49" y="15368"/>
                <a:ext cx="2672" cy="1186"/>
              </a:xfrm>
              <a:prstGeom prst="rect">
                <a:avLst/>
              </a:prstGeom>
              <a:solidFill>
                <a:srgbClr val="FFFFFF"/>
              </a:solidFill>
            </p:spPr>
          </p:pic>
          <p:pic>
            <p:nvPicPr>
              <p:cNvPr id="22" name="Picture 14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3" y="15376"/>
                <a:ext cx="1922" cy="1171"/>
              </a:xfrm>
              <a:prstGeom prst="rect">
                <a:avLst/>
              </a:prstGeom>
              <a:solidFill>
                <a:srgbClr val="FFFFFF"/>
              </a:solidFill>
            </p:spPr>
          </p:pic>
          <p:pic>
            <p:nvPicPr>
              <p:cNvPr id="23" name="Picture 15"/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0" y="3968"/>
                <a:ext cx="7852" cy="6861"/>
              </a:xfrm>
              <a:prstGeom prst="rect">
                <a:avLst/>
              </a:prstGeom>
              <a:solidFill>
                <a:srgbClr val="FFFFFF"/>
              </a:solidFill>
            </p:spPr>
          </p:pic>
          <p:pic>
            <p:nvPicPr>
              <p:cNvPr id="24" name="Picture 16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1" y="2512"/>
                <a:ext cx="2687" cy="1156"/>
              </a:xfrm>
              <a:prstGeom prst="rect">
                <a:avLst/>
              </a:prstGeom>
              <a:solidFill>
                <a:srgbClr val="FFFFFF"/>
              </a:solidFill>
            </p:spPr>
          </p:pic>
        </p:grpSp>
        <p:grpSp>
          <p:nvGrpSpPr>
            <p:cNvPr id="13" name="Group 17"/>
            <p:cNvGrpSpPr>
              <a:grpSpLocks/>
            </p:cNvGrpSpPr>
            <p:nvPr/>
          </p:nvGrpSpPr>
          <p:grpSpPr bwMode="auto">
            <a:xfrm>
              <a:off x="525" y="179"/>
              <a:ext cx="2252" cy="2027"/>
              <a:chOff x="525" y="179"/>
              <a:chExt cx="2252" cy="2027"/>
            </a:xfrm>
            <a:grpFill/>
          </p:grpSpPr>
          <p:sp>
            <p:nvSpPr>
              <p:cNvPr id="14" name="Freeform 18"/>
              <p:cNvSpPr>
                <a:spLocks/>
              </p:cNvSpPr>
              <p:nvPr/>
            </p:nvSpPr>
            <p:spPr bwMode="auto">
              <a:xfrm>
                <a:off x="525" y="179"/>
                <a:ext cx="2252" cy="2027"/>
              </a:xfrm>
              <a:custGeom>
                <a:avLst/>
                <a:gdLst>
                  <a:gd name="T0" fmla="+- 0 525 525"/>
                  <a:gd name="T1" fmla="*/ T0 w 2252"/>
                  <a:gd name="T2" fmla="+- 0 2205 179"/>
                  <a:gd name="T3" fmla="*/ 2205 h 2027"/>
                  <a:gd name="T4" fmla="+- 0 2777 525"/>
                  <a:gd name="T5" fmla="*/ T4 w 2252"/>
                  <a:gd name="T6" fmla="+- 0 2205 179"/>
                  <a:gd name="T7" fmla="*/ 2205 h 2027"/>
                  <a:gd name="T8" fmla="+- 0 2777 525"/>
                  <a:gd name="T9" fmla="*/ T8 w 2252"/>
                  <a:gd name="T10" fmla="+- 0 179 179"/>
                  <a:gd name="T11" fmla="*/ 179 h 2027"/>
                  <a:gd name="T12" fmla="+- 0 525 525"/>
                  <a:gd name="T13" fmla="*/ T12 w 2252"/>
                  <a:gd name="T14" fmla="+- 0 179 179"/>
                  <a:gd name="T15" fmla="*/ 179 h 2027"/>
                  <a:gd name="T16" fmla="+- 0 525 525"/>
                  <a:gd name="T17" fmla="*/ T16 w 2252"/>
                  <a:gd name="T18" fmla="+- 0 2205 179"/>
                  <a:gd name="T19" fmla="*/ 2205 h 202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252" h="2027">
                    <a:moveTo>
                      <a:pt x="0" y="2026"/>
                    </a:moveTo>
                    <a:lnTo>
                      <a:pt x="2252" y="2026"/>
                    </a:lnTo>
                    <a:lnTo>
                      <a:pt x="2252" y="0"/>
                    </a:lnTo>
                    <a:lnTo>
                      <a:pt x="0" y="0"/>
                    </a:lnTo>
                    <a:lnTo>
                      <a:pt x="0" y="20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pic>
            <p:nvPicPr>
              <p:cNvPr id="15" name="Picture 19"/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6" y="219"/>
                <a:ext cx="1952" cy="2012"/>
              </a:xfrm>
              <a:prstGeom prst="rect">
                <a:avLst/>
              </a:prstGeom>
              <a:solidFill>
                <a:srgbClr val="FFFFFF"/>
              </a:solidFill>
            </p:spPr>
          </p:pic>
          <p:pic>
            <p:nvPicPr>
              <p:cNvPr id="16" name="Picture 20"/>
              <p:cNvPicPr>
                <a:picLocks noChangeAspect="1" noChangeArrowheads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" y="15194"/>
                <a:ext cx="1922" cy="1576"/>
              </a:xfrm>
              <a:prstGeom prst="rect">
                <a:avLst/>
              </a:prstGeom>
              <a:solidFill>
                <a:srgbClr val="FFFFFF"/>
              </a:solidFill>
            </p:spPr>
          </p:pic>
          <p:pic>
            <p:nvPicPr>
              <p:cNvPr id="17" name="Picture 21"/>
              <p:cNvPicPr>
                <a:picLocks noChangeAspect="1" noChangeArrowheads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2" y="15139"/>
                <a:ext cx="1922" cy="1636"/>
              </a:xfrm>
              <a:prstGeom prst="rect">
                <a:avLst/>
              </a:prstGeom>
              <a:solidFill>
                <a:srgbClr val="FFFFFF"/>
              </a:solidFill>
            </p:spPr>
          </p:pic>
        </p:grpSp>
      </p:grpSp>
    </p:spTree>
    <p:extLst>
      <p:ext uri="{BB962C8B-B14F-4D97-AF65-F5344CB8AC3E}">
        <p14:creationId xmlns:p14="http://schemas.microsoft.com/office/powerpoint/2010/main" val="155441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 rot="20622834">
            <a:off x="1808053" y="495069"/>
            <a:ext cx="508975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MANY</a:t>
            </a:r>
          </a:p>
          <a:p>
            <a:pPr algn="ctr"/>
            <a:endParaRPr lang="it-IT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THANKS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AutoShape 2" descr="Risultati immagini per SMILE IMMAGI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4" descr="Risultati immagini per SMILE IMMAGIN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05064"/>
            <a:ext cx="21145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113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4579526" cy="230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21088"/>
            <a:ext cx="3722961" cy="24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1331640" y="256490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Comprehensive Perugia 4 is near to the center of Perugia . the capital city of the region of Umbria in central Italy. </a:t>
            </a:r>
          </a:p>
          <a:p>
            <a:endParaRPr lang="en-US" dirty="0"/>
          </a:p>
          <a:p>
            <a:r>
              <a:rPr lang="en-US" dirty="0"/>
              <a:t>Perugia was one of the main Etruscan cities, it is crossed by the river Tiber. </a:t>
            </a:r>
          </a:p>
          <a:p>
            <a:endParaRPr lang="en-US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588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45639"/>
            <a:ext cx="2931387" cy="2195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3182"/>
            <a:ext cx="2880320" cy="215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93096"/>
            <a:ext cx="3043781" cy="227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7987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043608" y="2828836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It’s characterized by the massive presence of buildings used for public services and activities of the tertiary sector and it’s between three park.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82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3744416" cy="209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269" y="116632"/>
            <a:ext cx="372898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383" y="4509120"/>
            <a:ext cx="3358866" cy="188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269" y="4509120"/>
            <a:ext cx="3405364" cy="190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294905" y="2924944"/>
            <a:ext cx="49862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err="1" smtClean="0">
                <a:latin typeface="Calibri"/>
                <a:ea typeface="Calibri"/>
                <a:cs typeface="Times New Roman"/>
              </a:rPr>
              <a:t>It</a:t>
            </a:r>
            <a:r>
              <a:rPr lang="it-IT" sz="24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it-IT" sz="2400" dirty="0" err="1" smtClean="0">
                <a:latin typeface="Calibri"/>
                <a:ea typeface="Calibri"/>
                <a:cs typeface="Times New Roman"/>
              </a:rPr>
              <a:t>has</a:t>
            </a:r>
            <a:r>
              <a:rPr lang="it-IT" sz="24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it-IT" sz="2400" dirty="0" err="1" smtClean="0">
                <a:latin typeface="Calibri"/>
                <a:ea typeface="Calibri"/>
                <a:cs typeface="Times New Roman"/>
              </a:rPr>
              <a:t>four</a:t>
            </a:r>
            <a:r>
              <a:rPr lang="it-IT" sz="24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it-IT" sz="2400" dirty="0">
                <a:latin typeface="Calibri"/>
                <a:ea typeface="Calibri"/>
                <a:cs typeface="Times New Roman"/>
              </a:rPr>
              <a:t>nursery </a:t>
            </a:r>
            <a:r>
              <a:rPr lang="it-IT" sz="2400" dirty="0" err="1">
                <a:latin typeface="Calibri"/>
                <a:ea typeface="Calibri"/>
                <a:cs typeface="Times New Roman"/>
              </a:rPr>
              <a:t>schools</a:t>
            </a:r>
            <a:r>
              <a:rPr lang="it-IT" sz="2400" dirty="0">
                <a:latin typeface="Calibri"/>
                <a:ea typeface="Calibri"/>
                <a:cs typeface="Times New Roman"/>
              </a:rPr>
              <a:t> </a:t>
            </a:r>
            <a:r>
              <a:rPr lang="it-IT" sz="2400" dirty="0" smtClean="0">
                <a:latin typeface="Calibri"/>
                <a:ea typeface="Calibri"/>
                <a:cs typeface="Times New Roman"/>
              </a:rPr>
              <a:t>. </a:t>
            </a:r>
          </a:p>
          <a:p>
            <a:r>
              <a:rPr lang="it-IT" sz="2400" dirty="0" err="1" smtClean="0">
                <a:latin typeface="Calibri"/>
                <a:cs typeface="Times New Roman"/>
              </a:rPr>
              <a:t>Two</a:t>
            </a:r>
            <a:r>
              <a:rPr lang="it-IT" sz="2400" dirty="0" smtClean="0">
                <a:latin typeface="Calibri"/>
                <a:cs typeface="Times New Roman"/>
              </a:rPr>
              <a:t> are </a:t>
            </a:r>
            <a:r>
              <a:rPr lang="it-IT" sz="2400" dirty="0" smtClean="0"/>
              <a:t> </a:t>
            </a:r>
            <a:r>
              <a:rPr lang="it-IT" sz="2400" dirty="0" err="1" smtClean="0"/>
              <a:t>Montessori’s</a:t>
            </a:r>
            <a:r>
              <a:rPr lang="it-IT" sz="2400" dirty="0" smtClean="0"/>
              <a:t> </a:t>
            </a:r>
            <a:r>
              <a:rPr lang="it-IT" sz="2400" dirty="0" err="1" smtClean="0"/>
              <a:t>nursey</a:t>
            </a:r>
            <a:r>
              <a:rPr lang="it-IT" sz="2400" dirty="0" smtClean="0"/>
              <a:t> </a:t>
            </a:r>
            <a:r>
              <a:rPr lang="it-IT" sz="2400" dirty="0" err="1" smtClean="0"/>
              <a:t>schools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65118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053"/>
            <a:ext cx="3986157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01008"/>
            <a:ext cx="4530538" cy="301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995936" y="2780928"/>
            <a:ext cx="388202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it includes two primary schools</a:t>
            </a:r>
            <a:endParaRPr lang="it-IT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191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3129"/>
            <a:ext cx="2836299" cy="188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76" y="4293096"/>
            <a:ext cx="3486121" cy="195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355976" y="1357676"/>
            <a:ext cx="42500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And </a:t>
            </a:r>
            <a:r>
              <a:rPr lang="it-IT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one</a:t>
            </a:r>
            <a:r>
              <a:rPr lang="it-IT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it-IT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secondary</a:t>
            </a:r>
            <a:r>
              <a:rPr lang="it-IT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it-IT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school</a:t>
            </a:r>
            <a:endParaRPr lang="it-IT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115616" y="3056278"/>
            <a:ext cx="4572000" cy="17912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400" b="1" dirty="0" err="1">
                <a:latin typeface="Calibri"/>
                <a:ea typeface="Calibri"/>
                <a:cs typeface="Times New Roman"/>
              </a:rPr>
              <a:t>Now</a:t>
            </a:r>
            <a:r>
              <a:rPr lang="it-IT" sz="2400" b="1" dirty="0">
                <a:latin typeface="Calibri"/>
                <a:ea typeface="Calibri"/>
                <a:cs typeface="Times New Roman"/>
              </a:rPr>
              <a:t> the </a:t>
            </a:r>
            <a:r>
              <a:rPr lang="it-IT" sz="2400" b="1" dirty="0" err="1">
                <a:latin typeface="Calibri"/>
                <a:ea typeface="Calibri"/>
                <a:cs typeface="Times New Roman"/>
              </a:rPr>
              <a:t>secondary</a:t>
            </a:r>
            <a:r>
              <a:rPr lang="it-IT" sz="2400" b="1" dirty="0">
                <a:latin typeface="Calibri"/>
                <a:ea typeface="Calibri"/>
                <a:cs typeface="Times New Roman"/>
              </a:rPr>
              <a:t> </a:t>
            </a:r>
            <a:r>
              <a:rPr lang="it-IT" sz="2400" b="1" dirty="0" err="1">
                <a:latin typeface="Calibri"/>
                <a:ea typeface="Calibri"/>
                <a:cs typeface="Times New Roman"/>
              </a:rPr>
              <a:t>school</a:t>
            </a:r>
            <a:r>
              <a:rPr lang="it-IT" sz="2400" b="1" dirty="0">
                <a:latin typeface="Calibri"/>
                <a:ea typeface="Calibri"/>
                <a:cs typeface="Times New Roman"/>
              </a:rPr>
              <a:t>,  due to the </a:t>
            </a:r>
            <a:r>
              <a:rPr lang="it-IT" sz="2400" b="1" dirty="0" err="1">
                <a:latin typeface="Calibri"/>
                <a:ea typeface="Calibri"/>
                <a:cs typeface="Times New Roman"/>
              </a:rPr>
              <a:t>earthquake</a:t>
            </a:r>
            <a:r>
              <a:rPr lang="it-IT" sz="2400" b="1" dirty="0">
                <a:latin typeface="Calibri"/>
                <a:ea typeface="Calibri"/>
                <a:cs typeface="Times New Roman"/>
              </a:rPr>
              <a:t>, </a:t>
            </a:r>
            <a:r>
              <a:rPr lang="it-IT" sz="2400" b="1" dirty="0" err="1">
                <a:latin typeface="Calibri"/>
                <a:ea typeface="Calibri"/>
                <a:cs typeface="Times New Roman"/>
              </a:rPr>
              <a:t>has</a:t>
            </a:r>
            <a:r>
              <a:rPr lang="it-IT" sz="2400" b="1" dirty="0">
                <a:latin typeface="Calibri"/>
                <a:ea typeface="Calibri"/>
                <a:cs typeface="Times New Roman"/>
              </a:rPr>
              <a:t> </a:t>
            </a:r>
            <a:r>
              <a:rPr lang="it-IT" sz="2400" b="1" dirty="0" err="1">
                <a:latin typeface="Calibri"/>
                <a:ea typeface="Calibri"/>
                <a:cs typeface="Times New Roman"/>
              </a:rPr>
              <a:t>been</a:t>
            </a:r>
            <a:r>
              <a:rPr lang="it-IT" sz="2400" b="1" dirty="0">
                <a:latin typeface="Calibri"/>
                <a:ea typeface="Calibri"/>
                <a:cs typeface="Times New Roman"/>
              </a:rPr>
              <a:t> </a:t>
            </a:r>
            <a:r>
              <a:rPr lang="it-IT" sz="2400" b="1" dirty="0" err="1">
                <a:latin typeface="Calibri"/>
                <a:ea typeface="Calibri"/>
                <a:cs typeface="Times New Roman"/>
              </a:rPr>
              <a:t>demolished</a:t>
            </a:r>
            <a:r>
              <a:rPr lang="it-IT" sz="2400" b="1" dirty="0">
                <a:latin typeface="Calibri"/>
                <a:ea typeface="Calibri"/>
                <a:cs typeface="Times New Roman"/>
              </a:rPr>
              <a:t> and </a:t>
            </a:r>
            <a:r>
              <a:rPr lang="it-IT" sz="2400" b="1" dirty="0" err="1">
                <a:latin typeface="Calibri"/>
                <a:ea typeface="Calibri"/>
                <a:cs typeface="Times New Roman"/>
              </a:rPr>
              <a:t>will</a:t>
            </a:r>
            <a:r>
              <a:rPr lang="it-IT" sz="2400" b="1" dirty="0">
                <a:latin typeface="Calibri"/>
                <a:ea typeface="Calibri"/>
                <a:cs typeface="Times New Roman"/>
              </a:rPr>
              <a:t> be </a:t>
            </a:r>
            <a:r>
              <a:rPr lang="it-IT" sz="2400" b="1" dirty="0" err="1">
                <a:latin typeface="Calibri"/>
                <a:ea typeface="Calibri"/>
                <a:cs typeface="Times New Roman"/>
              </a:rPr>
              <a:t>rebuilt</a:t>
            </a:r>
            <a:r>
              <a:rPr lang="it-IT" sz="2400" b="1" dirty="0">
                <a:latin typeface="Calibri"/>
                <a:ea typeface="Calibri"/>
                <a:cs typeface="Times New Roman"/>
              </a:rPr>
              <a:t> </a:t>
            </a:r>
            <a:r>
              <a:rPr lang="it-IT" sz="2400" b="1" dirty="0" err="1" smtClean="0">
                <a:latin typeface="Calibri"/>
                <a:ea typeface="Calibri"/>
                <a:cs typeface="Times New Roman"/>
              </a:rPr>
              <a:t>this</a:t>
            </a:r>
            <a:r>
              <a:rPr lang="it-IT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it-IT" sz="2400" b="1" dirty="0" err="1" smtClean="0">
                <a:latin typeface="Calibri"/>
                <a:ea typeface="Calibri"/>
                <a:cs typeface="Times New Roman"/>
              </a:rPr>
              <a:t>year</a:t>
            </a:r>
            <a:r>
              <a:rPr lang="it-IT" sz="2400" b="1" dirty="0">
                <a:latin typeface="Calibri"/>
                <a:ea typeface="Calibri"/>
                <a:cs typeface="Times New Roman"/>
              </a:rPr>
              <a:t>.</a:t>
            </a:r>
            <a:endParaRPr lang="it-IT" sz="24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243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906171" y="260648"/>
            <a:ext cx="37356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5400" dirty="0" err="1" smtClean="0"/>
              <a:t>Our</a:t>
            </a:r>
            <a:r>
              <a:rPr lang="it-IT" sz="5400" dirty="0" smtClean="0"/>
              <a:t> </a:t>
            </a:r>
            <a:r>
              <a:rPr lang="it-IT" sz="5400" dirty="0" err="1" smtClean="0"/>
              <a:t>Projects</a:t>
            </a:r>
            <a:endParaRPr lang="it-IT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41617"/>
            <a:ext cx="2527548" cy="194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539" y="1462495"/>
            <a:ext cx="2736693" cy="142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1048"/>
            <a:ext cx="28670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13176"/>
            <a:ext cx="29813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CCB7C877-08BC-41BB-8881-3F3BEDD3BB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636912"/>
            <a:ext cx="1973621" cy="220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3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33729" y="404664"/>
            <a:ext cx="70765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Our</a:t>
            </a:r>
            <a:r>
              <a:rPr lang="it-IT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DIGITAL </a:t>
            </a:r>
            <a:r>
              <a:rPr lang="it-IT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PROJECTS</a:t>
            </a:r>
          </a:p>
        </p:txBody>
      </p:sp>
      <p:sp>
        <p:nvSpPr>
          <p:cNvPr id="3" name="Rettangolo 2"/>
          <p:cNvSpPr/>
          <p:nvPr/>
        </p:nvSpPr>
        <p:spPr>
          <a:xfrm rot="20600812">
            <a:off x="1182734" y="1864846"/>
            <a:ext cx="42286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Digital </a:t>
            </a:r>
            <a:r>
              <a:rPr lang="it-IT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storytelling</a:t>
            </a:r>
            <a:endParaRPr lang="it-IT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 rot="1076087">
            <a:off x="7317437" y="2468360"/>
            <a:ext cx="15856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CoDING</a:t>
            </a:r>
            <a:endParaRPr lang="it-IT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 rot="20621813">
            <a:off x="802971" y="4226496"/>
            <a:ext cx="17251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ROBOTIC</a:t>
            </a:r>
          </a:p>
        </p:txBody>
      </p:sp>
      <p:sp>
        <p:nvSpPr>
          <p:cNvPr id="6" name="Rettangolo 5"/>
          <p:cNvSpPr/>
          <p:nvPr/>
        </p:nvSpPr>
        <p:spPr>
          <a:xfrm rot="1253348">
            <a:off x="6577014" y="3703724"/>
            <a:ext cx="6912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547" y="4876042"/>
            <a:ext cx="3042375" cy="164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C10610C5-62C9-4A51-999E-78034EB3F07C}"/>
              </a:ext>
            </a:extLst>
          </p:cNvPr>
          <p:cNvSpPr/>
          <p:nvPr/>
        </p:nvSpPr>
        <p:spPr>
          <a:xfrm rot="20600812">
            <a:off x="4024824" y="2601292"/>
            <a:ext cx="26180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FIABE ONLINE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75B713C7-2E65-4C07-9879-330061068889}"/>
              </a:ext>
            </a:extLst>
          </p:cNvPr>
          <p:cNvSpPr/>
          <p:nvPr/>
        </p:nvSpPr>
        <p:spPr>
          <a:xfrm rot="1747843">
            <a:off x="3191537" y="4810824"/>
            <a:ext cx="53871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BIBLIOTECHE SCOLASTICHE INNOVATIVE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="" xmlns:a16="http://schemas.microsoft.com/office/drawing/2014/main" id="{EE3BE495-AEC1-4066-89F1-3CA5ACD02BCB}"/>
              </a:ext>
            </a:extLst>
          </p:cNvPr>
          <p:cNvSpPr/>
          <p:nvPr/>
        </p:nvSpPr>
        <p:spPr>
          <a:xfrm rot="20600812">
            <a:off x="6523469" y="1300546"/>
            <a:ext cx="19832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WIKISO.IT </a:t>
            </a:r>
          </a:p>
        </p:txBody>
      </p:sp>
    </p:spTree>
    <p:extLst>
      <p:ext uri="{BB962C8B-B14F-4D97-AF65-F5344CB8AC3E}">
        <p14:creationId xmlns:p14="http://schemas.microsoft.com/office/powerpoint/2010/main" val="404967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usy\Desktop\STEM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732" y="2029520"/>
            <a:ext cx="2016224" cy="264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usy\Desktop\STEM 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94" y="2060848"/>
            <a:ext cx="3481719" cy="261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25" y="2971800"/>
            <a:ext cx="1825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2" y="198182"/>
            <a:ext cx="29813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6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41</TotalTime>
  <Words>140</Words>
  <Application>Microsoft Office PowerPoint</Application>
  <PresentationFormat>Presentazione su schermo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Solstizio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susanna cimarelli</dc:creator>
  <cp:lastModifiedBy>Susy</cp:lastModifiedBy>
  <cp:revision>3</cp:revision>
  <dcterms:created xsi:type="dcterms:W3CDTF">2019-10-28T17:33:48Z</dcterms:created>
  <dcterms:modified xsi:type="dcterms:W3CDTF">2019-10-28T18:25:58Z</dcterms:modified>
</cp:coreProperties>
</file>